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84" r:id="rId2"/>
    <p:sldId id="287" r:id="rId3"/>
    <p:sldId id="286" r:id="rId4"/>
    <p:sldId id="297" r:id="rId5"/>
    <p:sldId id="301" r:id="rId6"/>
    <p:sldId id="295" r:id="rId7"/>
    <p:sldId id="277" r:id="rId8"/>
    <p:sldId id="296" r:id="rId9"/>
    <p:sldId id="293" r:id="rId10"/>
    <p:sldId id="302" r:id="rId11"/>
    <p:sldId id="288" r:id="rId12"/>
    <p:sldId id="298" r:id="rId13"/>
    <p:sldId id="289" r:id="rId14"/>
    <p:sldId id="303" r:id="rId15"/>
  </p:sldIdLst>
  <p:sldSz cx="12192000" cy="6858000"/>
  <p:notesSz cx="7011988" cy="929798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0664" autoAdjust="0"/>
  </p:normalViewPr>
  <p:slideViewPr>
    <p:cSldViewPr snapToGrid="0" snapToObjects="1">
      <p:cViewPr varScale="1">
        <p:scale>
          <a:sx n="103" d="100"/>
          <a:sy n="103" d="100"/>
        </p:scale>
        <p:origin x="12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INSTITUTO%20DE%20LA%20CULTURA%20Y%20LAS%20ARTES\Coordinaci&#243;n%20T&#233;cnica\PLANEACI&#211;N%20MUNICIPAL\Tercer%20Trimestre%202025\Gr&#225;ficas%20ICyA%201Tr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507068422261806"/>
          <c:y val="2.86118727789271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1t25'!$C$4</c:f>
              <c:numCache>
                <c:formatCode>#,##0</c:formatCode>
                <c:ptCount val="1"/>
                <c:pt idx="0">
                  <c:v>400000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5-49D3-A2C0-D42890AA2986}"/>
            </c:ext>
          </c:extLst>
        </c:ser>
        <c:ser>
          <c:idx val="1"/>
          <c:order val="1"/>
          <c:tx>
            <c:strRef>
              <c:f>'Propósito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2615200621422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65-49D3-A2C0-D42890AA2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1t25'!$C$5</c:f>
              <c:numCache>
                <c:formatCode>#,##0</c:formatCode>
                <c:ptCount val="1"/>
                <c:pt idx="0">
                  <c:v>925469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65-49D3-A2C0-D42890AA29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97826056"/>
        <c:axId val="3978335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2942332789895569"/>
                  <c:y val="8.75292947473748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65-49D3-A2C0-D42890AA29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1 1t25'!$C$3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1t25'!$C$6</c:f>
              <c:numCache>
                <c:formatCode>0.00%</c:formatCode>
                <c:ptCount val="1"/>
                <c:pt idx="0">
                  <c:v>2.3136725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C65-49D3-A2C0-D42890AA29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7828408"/>
        <c:axId val="397826448"/>
      </c:lineChart>
      <c:catAx>
        <c:axId val="397826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7833504"/>
        <c:crosses val="autoZero"/>
        <c:auto val="1"/>
        <c:lblAlgn val="ctr"/>
        <c:lblOffset val="100"/>
        <c:noMultiLvlLbl val="0"/>
      </c:catAx>
      <c:valAx>
        <c:axId val="397833504"/>
        <c:scaling>
          <c:orientation val="minMax"/>
          <c:max val="10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7826056"/>
        <c:crosses val="autoZero"/>
        <c:crossBetween val="between"/>
        <c:majorUnit val="100000"/>
      </c:valAx>
      <c:valAx>
        <c:axId val="397826448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7828408"/>
        <c:crosses val="max"/>
        <c:crossBetween val="between"/>
      </c:valAx>
      <c:catAx>
        <c:axId val="3978284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9782644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1016654464541704"/>
          <c:y val="3.49379251429342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5238743650526"/>
          <c:y val="0.24951178432845844"/>
          <c:w val="0.677010631186447"/>
          <c:h val="0.59870637971442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1t25'!$C$4</c:f>
              <c:numCache>
                <c:formatCode>General</c:formatCode>
                <c:ptCount val="1"/>
                <c:pt idx="0">
                  <c:v>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A2-4DC9-B742-90D563C31A3A}"/>
            </c:ext>
          </c:extLst>
        </c:ser>
        <c:ser>
          <c:idx val="1"/>
          <c:order val="1"/>
          <c:tx>
            <c:strRef>
              <c:f>'Componente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524793733416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A2-4DC9-B742-90D563C31A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1t25'!$C$5</c:f>
              <c:numCache>
                <c:formatCode>General</c:formatCode>
                <c:ptCount val="1"/>
                <c:pt idx="0">
                  <c:v>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A2-4DC9-B742-90D563C31A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98716816"/>
        <c:axId val="39871995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319176703714248"/>
                  <c:y val="0.178737753772328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A2-4DC9-B742-90D563C31A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'Componente 1 1t25'!$C$3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1t25'!$C$6</c:f>
              <c:numCache>
                <c:formatCode>0.00%</c:formatCode>
                <c:ptCount val="1"/>
                <c:pt idx="0">
                  <c:v>1.0678851174934725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EA2-4DC9-B742-90D563C31A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8714464"/>
        <c:axId val="398718776"/>
      </c:lineChart>
      <c:catAx>
        <c:axId val="398716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8719952"/>
        <c:crosses val="autoZero"/>
        <c:auto val="1"/>
        <c:lblAlgn val="ctr"/>
        <c:lblOffset val="100"/>
        <c:noMultiLvlLbl val="0"/>
      </c:catAx>
      <c:valAx>
        <c:axId val="398719952"/>
        <c:scaling>
          <c:orientation val="minMax"/>
          <c:max val="4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8716816"/>
        <c:crosses val="autoZero"/>
        <c:crossBetween val="between"/>
        <c:majorUnit val="50"/>
      </c:valAx>
      <c:valAx>
        <c:axId val="398718776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8714464"/>
        <c:crosses val="max"/>
        <c:crossBetween val="between"/>
      </c:valAx>
      <c:catAx>
        <c:axId val="3987144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9871877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726791540282593"/>
          <c:y val="3.16812158289653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1t25'!$C$4:$G$4</c:f>
              <c:numCache>
                <c:formatCode>General</c:formatCode>
                <c:ptCount val="5"/>
                <c:pt idx="0">
                  <c:v>6</c:v>
                </c:pt>
                <c:pt idx="1">
                  <c:v>135</c:v>
                </c:pt>
                <c:pt idx="2">
                  <c:v>2</c:v>
                </c:pt>
                <c:pt idx="3">
                  <c:v>83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43-4D2B-A249-1097EFA61D1A}"/>
            </c:ext>
          </c:extLst>
        </c:ser>
        <c:ser>
          <c:idx val="1"/>
          <c:order val="1"/>
          <c:tx>
            <c:strRef>
              <c:f>'Actividades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1t25'!$C$5:$G$5</c:f>
              <c:numCache>
                <c:formatCode>General</c:formatCode>
                <c:ptCount val="5"/>
                <c:pt idx="0">
                  <c:v>24</c:v>
                </c:pt>
                <c:pt idx="1">
                  <c:v>90</c:v>
                </c:pt>
                <c:pt idx="2">
                  <c:v>4</c:v>
                </c:pt>
                <c:pt idx="3">
                  <c:v>71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43-4D2B-A249-1097EFA61D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35579232"/>
        <c:axId val="53558119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1t25'!$G$3</c:f>
              <c:strCache>
                <c:ptCount val="1"/>
                <c:pt idx="0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1t25'!$C$6:$G$6</c:f>
              <c:numCache>
                <c:formatCode>0.00%</c:formatCode>
                <c:ptCount val="5"/>
                <c:pt idx="0">
                  <c:v>4</c:v>
                </c:pt>
                <c:pt idx="1">
                  <c:v>0.66666666666666663</c:v>
                </c:pt>
                <c:pt idx="2">
                  <c:v>2</c:v>
                </c:pt>
                <c:pt idx="3">
                  <c:v>0.85542168674698793</c:v>
                </c:pt>
                <c:pt idx="4">
                  <c:v>0.94444444444444442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543-4D2B-A249-1097EFA61D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5535567"/>
        <c:axId val="1731625119"/>
      </c:lineChart>
      <c:catAx>
        <c:axId val="535579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35581192"/>
        <c:crosses val="autoZero"/>
        <c:auto val="1"/>
        <c:lblAlgn val="ctr"/>
        <c:lblOffset val="100"/>
        <c:noMultiLvlLbl val="0"/>
      </c:catAx>
      <c:valAx>
        <c:axId val="535581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35579232"/>
        <c:crosses val="autoZero"/>
        <c:crossBetween val="between"/>
      </c:valAx>
      <c:valAx>
        <c:axId val="173162511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595535567"/>
        <c:crosses val="max"/>
        <c:crossBetween val="between"/>
      </c:valAx>
      <c:catAx>
        <c:axId val="159553556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3162511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0350594600016805"/>
          <c:y val="3.0253531570705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1t25'!$C$3:$H$3</c:f>
              <c:strCache>
                <c:ptCount val="6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Realización de actividades para el fomento de la pluralidad de la identidad social y cultural</c:v>
                </c:pt>
                <c:pt idx="3">
                  <c:v>Actividades en el Teatro de la Ciudad realizadas.</c:v>
                </c:pt>
                <c:pt idx="4">
                  <c:v>Realización del Carnaval de Cancún.</c:v>
                </c:pt>
                <c:pt idx="5">
                  <c:v>Desarrollo de infraestructura artística y cultural</c:v>
                </c:pt>
              </c:strCache>
            </c:strRef>
          </c:cat>
          <c:val>
            <c:numRef>
              <c:f>'Actividades 2 1t25'!$C$4:$H$4</c:f>
              <c:numCache>
                <c:formatCode>General</c:formatCode>
                <c:ptCount val="6"/>
                <c:pt idx="0">
                  <c:v>35</c:v>
                </c:pt>
                <c:pt idx="1">
                  <c:v>55</c:v>
                </c:pt>
                <c:pt idx="2">
                  <c:v>3</c:v>
                </c:pt>
                <c:pt idx="3">
                  <c:v>25</c:v>
                </c:pt>
                <c:pt idx="4">
                  <c:v>0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13-4615-BF7C-73215784A438}"/>
            </c:ext>
          </c:extLst>
        </c:ser>
        <c:ser>
          <c:idx val="1"/>
          <c:order val="1"/>
          <c:tx>
            <c:strRef>
              <c:f>'Actividades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1t25'!$C$3:$H$3</c:f>
              <c:strCache>
                <c:ptCount val="6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Realización de actividades para el fomento de la pluralidad de la identidad social y cultural</c:v>
                </c:pt>
                <c:pt idx="3">
                  <c:v>Actividades en el Teatro de la Ciudad realizadas.</c:v>
                </c:pt>
                <c:pt idx="4">
                  <c:v>Realización del Carnaval de Cancún.</c:v>
                </c:pt>
                <c:pt idx="5">
                  <c:v>Desarrollo de infraestructura artística y cultural</c:v>
                </c:pt>
              </c:strCache>
            </c:strRef>
          </c:cat>
          <c:val>
            <c:numRef>
              <c:f>'Actividades 2 1t25'!$C$5:$H$5</c:f>
              <c:numCache>
                <c:formatCode>General</c:formatCode>
                <c:ptCount val="6"/>
                <c:pt idx="0">
                  <c:v>35</c:v>
                </c:pt>
                <c:pt idx="1">
                  <c:v>38</c:v>
                </c:pt>
                <c:pt idx="2">
                  <c:v>2</c:v>
                </c:pt>
                <c:pt idx="3">
                  <c:v>111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13-4615-BF7C-73215784A4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35580800"/>
        <c:axId val="535576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1t25'!$H$3</c:f>
              <c:strCache>
                <c:ptCount val="1"/>
                <c:pt idx="0">
                  <c:v>Desarrollo de infraestructura artística y cultural</c:v>
                </c:pt>
              </c:strCache>
            </c:strRef>
          </c:cat>
          <c:val>
            <c:numRef>
              <c:f>'Actividades 2 1t25'!$C$6:$H$6</c:f>
              <c:numCache>
                <c:formatCode>0.00%</c:formatCode>
                <c:ptCount val="6"/>
                <c:pt idx="0">
                  <c:v>1</c:v>
                </c:pt>
                <c:pt idx="1">
                  <c:v>0.69090909090909092</c:v>
                </c:pt>
                <c:pt idx="2">
                  <c:v>0.66666666666666663</c:v>
                </c:pt>
                <c:pt idx="3">
                  <c:v>4.4400000000000004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413-4615-BF7C-73215784A4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5558648"/>
        <c:axId val="395556688"/>
      </c:lineChart>
      <c:catAx>
        <c:axId val="53558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35576880"/>
        <c:crosses val="autoZero"/>
        <c:auto val="1"/>
        <c:lblAlgn val="ctr"/>
        <c:lblOffset val="100"/>
        <c:noMultiLvlLbl val="0"/>
      </c:catAx>
      <c:valAx>
        <c:axId val="53557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35580800"/>
        <c:crosses val="autoZero"/>
        <c:crossBetween val="between"/>
      </c:valAx>
      <c:valAx>
        <c:axId val="3955566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5558648"/>
        <c:crosses val="max"/>
        <c:crossBetween val="between"/>
      </c:valAx>
      <c:catAx>
        <c:axId val="39555864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955566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0483405569458138"/>
          <c:y val="1.684425543806277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463663865749493"/>
          <c:y val="0.17631491672245364"/>
          <c:w val="0.74976595562757242"/>
          <c:h val="0.736699498443290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1t25'!$C$4</c:f>
              <c:numCache>
                <c:formatCode>General</c:formatCode>
                <c:ptCount val="1"/>
                <c:pt idx="0">
                  <c:v>127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E5-4746-B12A-815B2B2F1551}"/>
            </c:ext>
          </c:extLst>
        </c:ser>
        <c:ser>
          <c:idx val="1"/>
          <c:order val="1"/>
          <c:tx>
            <c:strRef>
              <c:f>'Componente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1t25'!$C$5</c:f>
              <c:numCache>
                <c:formatCode>General</c:formatCode>
                <c:ptCount val="1"/>
                <c:pt idx="0">
                  <c:v>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E5-4746-B12A-815B2B2F15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95555120"/>
        <c:axId val="39555786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797495748587868"/>
                  <c:y val="-9.7312681055983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BE5-4746-B12A-815B2B2F15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1t25'!$C$6</c:f>
              <c:numCache>
                <c:formatCode>0.00%</c:formatCode>
                <c:ptCount val="1"/>
                <c:pt idx="0">
                  <c:v>1.5826771653543308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BE5-4746-B12A-815B2B2F15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6031600"/>
        <c:axId val="395559432"/>
      </c:lineChart>
      <c:catAx>
        <c:axId val="395555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5557864"/>
        <c:crosses val="autoZero"/>
        <c:auto val="1"/>
        <c:lblAlgn val="ctr"/>
        <c:lblOffset val="100"/>
        <c:noMultiLvlLbl val="0"/>
      </c:catAx>
      <c:valAx>
        <c:axId val="395557864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95555120"/>
        <c:crosses val="autoZero"/>
        <c:crossBetween val="between"/>
        <c:majorUnit val="50"/>
      </c:valAx>
      <c:valAx>
        <c:axId val="395559432"/>
        <c:scaling>
          <c:orientation val="minMax"/>
          <c:max val="1.700000000000000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6031600"/>
        <c:crosses val="max"/>
        <c:crossBetween val="between"/>
        <c:minorUnit val="0.1"/>
      </c:valAx>
      <c:catAx>
        <c:axId val="36603160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9555943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297237149504379"/>
          <c:y val="2.46291814040203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1c2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1t25'!$C$4:$F$4</c:f>
              <c:numCache>
                <c:formatCode>General</c:formatCode>
                <c:ptCount val="4"/>
                <c:pt idx="0">
                  <c:v>30</c:v>
                </c:pt>
                <c:pt idx="1">
                  <c:v>2</c:v>
                </c:pt>
                <c:pt idx="2">
                  <c:v>55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AA-431B-8419-CE64678C52AF}"/>
            </c:ext>
          </c:extLst>
        </c:ser>
        <c:ser>
          <c:idx val="1"/>
          <c:order val="1"/>
          <c:tx>
            <c:strRef>
              <c:f>'Actividades 1c2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1t25'!$C$5:$F$5</c:f>
              <c:numCache>
                <c:formatCode>General</c:formatCode>
                <c:ptCount val="4"/>
                <c:pt idx="0">
                  <c:v>36</c:v>
                </c:pt>
                <c:pt idx="1">
                  <c:v>0</c:v>
                </c:pt>
                <c:pt idx="2">
                  <c:v>75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AA-431B-8419-CE64678C52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40556240"/>
        <c:axId val="54055663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1c2 1t25'!$C$3:$F$3</c:f>
              <c:strCache>
                <c:ptCount val="4"/>
                <c:pt idx="0">
                  <c:v>Acciones de equipamiento de los centros culturales realizadas</c:v>
                </c:pt>
                <c:pt idx="1">
                  <c:v>Acciones de rehabilitación de los centros culturales realizadas.</c:v>
                </c:pt>
                <c:pt idx="2">
                  <c:v>Acciones de mantenimiento de los centros culturales realizadas</c:v>
                </c:pt>
                <c:pt idx="3">
                  <c:v>Contrataciones de talento humano realizadas</c:v>
                </c:pt>
              </c:strCache>
            </c:strRef>
          </c:cat>
          <c:val>
            <c:numRef>
              <c:f>'Actividades 1c2 1t25'!$C$6:$F$6</c:f>
              <c:numCache>
                <c:formatCode>0.00%</c:formatCode>
                <c:ptCount val="4"/>
                <c:pt idx="0">
                  <c:v>1.2</c:v>
                </c:pt>
                <c:pt idx="1">
                  <c:v>0</c:v>
                </c:pt>
                <c:pt idx="2">
                  <c:v>1.3636363636363635</c:v>
                </c:pt>
                <c:pt idx="3">
                  <c:v>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AA-431B-8419-CE64678C52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554280"/>
        <c:axId val="540553496"/>
      </c:lineChart>
      <c:catAx>
        <c:axId val="54055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556632"/>
        <c:crosses val="autoZero"/>
        <c:auto val="1"/>
        <c:lblAlgn val="ctr"/>
        <c:lblOffset val="100"/>
        <c:noMultiLvlLbl val="0"/>
      </c:catAx>
      <c:valAx>
        <c:axId val="540556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556240"/>
        <c:crosses val="autoZero"/>
        <c:crossBetween val="between"/>
      </c:valAx>
      <c:valAx>
        <c:axId val="5405534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554280"/>
        <c:crosses val="max"/>
        <c:crossBetween val="between"/>
      </c:valAx>
      <c:catAx>
        <c:axId val="54055428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54055349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1837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10/24/2025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6888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2" tIns="46077" rIns="92152" bIns="46077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199" y="4474656"/>
            <a:ext cx="5609590" cy="3661084"/>
          </a:xfrm>
          <a:prstGeom prst="rect">
            <a:avLst/>
          </a:prstGeom>
        </p:spPr>
        <p:txBody>
          <a:bodyPr vert="horz" lIns="92152" tIns="46077" rIns="92152" bIns="4607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1837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7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58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12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9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292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6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48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4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24/10/2025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4.pn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webp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4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1.jpg"/>
          <p:cNvPicPr/>
          <p:nvPr/>
        </p:nvPicPr>
        <p:blipFill>
          <a:blip r:embed="rId2"/>
          <a:srcRect l="1173" t="41659"/>
          <a:stretch>
            <a:fillRect/>
          </a:stretch>
        </p:blipFill>
        <p:spPr>
          <a:xfrm>
            <a:off x="91440" y="2464993"/>
            <a:ext cx="12068809" cy="4393007"/>
          </a:xfrm>
          <a:prstGeom prst="rect">
            <a:avLst/>
          </a:prstGeom>
          <a:ln/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2497210" y="3015055"/>
            <a:ext cx="6602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3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TODOS POR LA PAZ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1653139" y="4140357"/>
            <a:ext cx="82908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300" b="1" dirty="0"/>
              <a:t>E-PPA 3.4 ARTE Y CULTURA DETONADORES DE PAZ</a:t>
            </a:r>
          </a:p>
          <a:p>
            <a:pPr algn="ctr"/>
            <a:r>
              <a:rPr lang="es-MX" sz="2300" b="1" dirty="0"/>
              <a:t>INSTITUTO DE LA CULTURA Y LAS ARTES</a:t>
            </a:r>
          </a:p>
          <a:p>
            <a:pPr algn="ctr"/>
            <a:r>
              <a:rPr lang="es-MX" sz="2300" dirty="0"/>
              <a:t>CORRESPONDIENTE AL TRIMESTRE JULIO - SEPTIEMBRE 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7837847" y="117594"/>
            <a:ext cx="4222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Roo; 24 de octubre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1B3886B-2992-1DD7-0A26-535E9FC8B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37" y="696045"/>
            <a:ext cx="1371682" cy="20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7F0F73D-5FD7-A12F-BECF-29CE86B9B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368" y="3864159"/>
            <a:ext cx="3904014" cy="260267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E1805DB-E420-7044-8F52-39BAA57C43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16" y="1206614"/>
            <a:ext cx="3283113" cy="245916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610C030-E65B-C107-1D73-48D409096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9382" y="1137225"/>
            <a:ext cx="3904014" cy="2597944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E513C463-1E3C-F09E-EE73-0A9DC224DF36}"/>
              </a:ext>
            </a:extLst>
          </p:cNvPr>
          <p:cNvSpPr txBox="1"/>
          <p:nvPr/>
        </p:nvSpPr>
        <p:spPr>
          <a:xfrm>
            <a:off x="1278295" y="804770"/>
            <a:ext cx="2369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Viernes de salsa</a:t>
            </a:r>
            <a:endParaRPr lang="es-MX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8A9FA8C-307F-DB53-A5F4-703809D281DA}"/>
              </a:ext>
            </a:extLst>
          </p:cNvPr>
          <p:cNvSpPr txBox="1"/>
          <p:nvPr/>
        </p:nvSpPr>
        <p:spPr>
          <a:xfrm>
            <a:off x="8780106" y="774021"/>
            <a:ext cx="226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Así canta Cancún</a:t>
            </a:r>
            <a:endParaRPr lang="es-MX" b="1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C2A0976-D658-433C-022C-23EAA5179CD5}"/>
              </a:ext>
            </a:extLst>
          </p:cNvPr>
          <p:cNvSpPr txBox="1"/>
          <p:nvPr/>
        </p:nvSpPr>
        <p:spPr>
          <a:xfrm>
            <a:off x="4537480" y="3429000"/>
            <a:ext cx="219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Abrelatas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532313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31371" y="557784"/>
            <a:ext cx="3946229" cy="6115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y Actividades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Centros Culturales  y estructura orgánica del Instituto de Cultura y las Artes del municipio de Benito Juárez fortalecidos, durante este periodo se realizaron 201 acciones de fortalecimiento superando las 127 programadas, lo que representó un avance trimestral del 158.27% y un acumulado anual del 110.71%.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2168048"/>
              </p:ext>
            </p:extLst>
          </p:nvPr>
        </p:nvGraphicFramePr>
        <p:xfrm>
          <a:off x="5402424" y="933079"/>
          <a:ext cx="5952931" cy="503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229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00013" y="-111585"/>
            <a:ext cx="4419002" cy="6568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equipamiento de los centros culturales, se realizaron 36 superando las 30 programadas, lo que representó un avance en la meta trimestral del 120.00% y un acumulado anual del 90.00%.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rehabilitación de los centros culturales, no se realizaron acciones en base a las 2 programadas, lo que representó un 0.00% en la meta trimestral y un acumulado anual del 25%.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mantenimiento de los centros culturales, se realizaron 75 de las 55 acciones programadas,  logrando un avance trimestral del 136.36% y un acumulado anual del 93.33%. 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Contrataciones de talento humano, se realizaron 90 acciones, superando las 40 programadas, logrando un avance trimestral del 225.00% y un acumulado anual del 157.24%.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582684"/>
              </p:ext>
            </p:extLst>
          </p:nvPr>
        </p:nvGraphicFramePr>
        <p:xfrm>
          <a:off x="5195832" y="765163"/>
          <a:ext cx="6391913" cy="5402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4413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51762" y="22397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Fortalecimiento de los Centros Culturales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804788"/>
            <a:ext cx="11827265" cy="103641"/>
          </a:xfrm>
          <a:prstGeom prst="rect">
            <a:avLst/>
          </a:prstGeom>
        </p:spPr>
      </p:pic>
      <p:pic>
        <p:nvPicPr>
          <p:cNvPr id="2" name="image21.jpg">
            <a:extLst>
              <a:ext uri="{FF2B5EF4-FFF2-40B4-BE49-F238E27FC236}">
                <a16:creationId xmlns:a16="http://schemas.microsoft.com/office/drawing/2014/main" id="{E2A8C29E-5246-AF8D-3AE6-8AE528C6AE68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405273" y="1107071"/>
            <a:ext cx="2894609" cy="2390117"/>
          </a:xfrm>
          <a:prstGeom prst="rect">
            <a:avLst/>
          </a:prstGeom>
          <a:ln/>
        </p:spPr>
      </p:pic>
      <p:pic>
        <p:nvPicPr>
          <p:cNvPr id="3" name="image77.jpg">
            <a:extLst>
              <a:ext uri="{FF2B5EF4-FFF2-40B4-BE49-F238E27FC236}">
                <a16:creationId xmlns:a16="http://schemas.microsoft.com/office/drawing/2014/main" id="{CE60A706-9337-0922-4C73-FC2A95E450F8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4215318" y="1107071"/>
            <a:ext cx="2894609" cy="2410570"/>
          </a:xfrm>
          <a:prstGeom prst="rect">
            <a:avLst/>
          </a:prstGeom>
          <a:ln/>
        </p:spPr>
      </p:pic>
      <p:pic>
        <p:nvPicPr>
          <p:cNvPr id="5" name="image39.jpg">
            <a:extLst>
              <a:ext uri="{FF2B5EF4-FFF2-40B4-BE49-F238E27FC236}">
                <a16:creationId xmlns:a16="http://schemas.microsoft.com/office/drawing/2014/main" id="{275A01CE-21AC-2D59-6EC5-B9C2BBC2B795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8025363" y="1107071"/>
            <a:ext cx="2911657" cy="2410570"/>
          </a:xfrm>
          <a:prstGeom prst="rect">
            <a:avLst/>
          </a:prstGeom>
          <a:ln/>
        </p:spPr>
      </p:pic>
      <p:pic>
        <p:nvPicPr>
          <p:cNvPr id="6" name="image65.jpg">
            <a:extLst>
              <a:ext uri="{FF2B5EF4-FFF2-40B4-BE49-F238E27FC236}">
                <a16:creationId xmlns:a16="http://schemas.microsoft.com/office/drawing/2014/main" id="{AB34826B-53A9-6E9B-C9C6-2F487D6DCEAC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021897" y="3627643"/>
            <a:ext cx="3886005" cy="2866464"/>
          </a:xfrm>
          <a:prstGeom prst="rect">
            <a:avLst/>
          </a:prstGeom>
          <a:ln/>
        </p:spPr>
      </p:pic>
      <p:pic>
        <p:nvPicPr>
          <p:cNvPr id="7" name="image17.jpg">
            <a:extLst>
              <a:ext uri="{FF2B5EF4-FFF2-40B4-BE49-F238E27FC236}">
                <a16:creationId xmlns:a16="http://schemas.microsoft.com/office/drawing/2014/main" id="{132B7248-C1B6-AFB8-DE51-74874862511B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5882335" y="3627643"/>
            <a:ext cx="4381338" cy="286646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96716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4765F59-628A-5207-BA1D-FF54DBE262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1" b="17797"/>
          <a:stretch>
            <a:fillRect/>
          </a:stretch>
        </p:blipFill>
        <p:spPr bwMode="auto">
          <a:xfrm>
            <a:off x="544629" y="3578562"/>
            <a:ext cx="5063185" cy="27687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FF817B4-8D6E-D40C-1D51-B36AA4BC9A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1" b="24994"/>
          <a:stretch>
            <a:fillRect/>
          </a:stretch>
        </p:blipFill>
        <p:spPr bwMode="auto">
          <a:xfrm>
            <a:off x="544630" y="716319"/>
            <a:ext cx="2815287" cy="24698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43E01A-DBF2-C947-7D57-8456354B21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724" y="716318"/>
            <a:ext cx="2815287" cy="24698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8EB98F5-8594-F2D3-4777-80B1B5F96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574" y="3578562"/>
            <a:ext cx="4922054" cy="276878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F511697-0A6D-21E2-2B90-DD7FCFF747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819" y="716319"/>
            <a:ext cx="3299901" cy="247492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275EC1-8932-0DDD-0F06-429BC31E01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536" y="587829"/>
            <a:ext cx="11827265" cy="10364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A643CF49-8DAD-1CA5-1A74-7966584AC3B8}"/>
              </a:ext>
            </a:extLst>
          </p:cNvPr>
          <p:cNvSpPr/>
          <p:nvPr/>
        </p:nvSpPr>
        <p:spPr>
          <a:xfrm>
            <a:off x="1533594" y="14989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Fortalecimiento de los Centros Culturales</a:t>
            </a:r>
          </a:p>
        </p:txBody>
      </p:sp>
    </p:spTree>
    <p:extLst>
      <p:ext uri="{BB962C8B-B14F-4D97-AF65-F5344CB8AC3E}">
        <p14:creationId xmlns:p14="http://schemas.microsoft.com/office/powerpoint/2010/main" val="2966604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La población del municipio de Benito Juárez desarrolla sus habilidades a través de la preservación, fomento y ejercicio de la cultura y las disciplinas artísticas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Durante este periodo se logró beneficiar a 925,469 personas de manera presencial y virtual, lo que representó un avance trimestral del</a:t>
            </a:r>
            <a:r>
              <a:rPr lang="es-MX" b="1" i="1" dirty="0">
                <a:solidFill>
                  <a:prstClr val="black"/>
                </a:solidFill>
              </a:rPr>
              <a:t> </a:t>
            </a:r>
            <a:r>
              <a:rPr lang="es-MX" b="1" dirty="0">
                <a:solidFill>
                  <a:prstClr val="black"/>
                </a:solidFill>
              </a:rPr>
              <a:t>231.37% y un acumulado anual del 112.46%.</a:t>
            </a: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696028"/>
              </p:ext>
            </p:extLst>
          </p:nvPr>
        </p:nvGraphicFramePr>
        <p:xfrm>
          <a:off x="5348213" y="957864"/>
          <a:ext cx="6089407" cy="5051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1603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743287"/>
            <a:ext cx="3946229" cy="5553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Nivel Componente y Actividades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Actividades artísticas y culturales que promuevan  la recomposición del tejido social y la Cultura de Paz en el municipio realizadas, durante este periodo se logró la cantidad de 409 superando las 383 programas, lo que representó un avance trimestral del 106.79% y un 76.50% con respecto al acumulado anual.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948108"/>
              </p:ext>
            </p:extLst>
          </p:nvPr>
        </p:nvGraphicFramePr>
        <p:xfrm>
          <a:off x="5344418" y="743287"/>
          <a:ext cx="6093201" cy="5358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412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6866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6329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>
                <a:solidFill>
                  <a:prstClr val="black"/>
                </a:solidFill>
              </a:rPr>
              <a:t>E</a:t>
            </a:r>
            <a:r>
              <a:rPr lang="es-MX" sz="1600" b="1" dirty="0">
                <a:solidFill>
                  <a:prstClr val="black"/>
                </a:solidFill>
              </a:rPr>
              <a:t>ventos masivos realizados para el fomento de la Cultura de Paz, se realizaron 24 de los 6 programados, representando un avance trimestral del 400% y un 82.05% 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de proyectos artísticos y culturales, se realizaron 90 de las 135 programadas, logrando avance trimestral del 66.67% y un 53.41% 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Centro Cultural de las Artes, se realizaron 4 y se tenían 2 programadas, superando la meta trimestral con un 200% y un 122.22% del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Teatro Ocho de Octubre, se realizaron 71 actividades de las 83 programadas con un 85.54% trimestral y un 73.77% en 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en los espacios públicos orientadas al fomento de la Cultura de Paz, se realizaron 34 actividades de las 36 programadas logrando el 94.44% de la meta trimestral y un 59.68% del acumulado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3409619"/>
              </p:ext>
            </p:extLst>
          </p:nvPr>
        </p:nvGraphicFramePr>
        <p:xfrm>
          <a:off x="5467739" y="727699"/>
          <a:ext cx="5955594" cy="5402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7332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8613" y="10456"/>
            <a:ext cx="4160278" cy="3572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Impulso a la educación artística, se realizaron las 35 actividades programadas, lo que representó un avance trimestral del 100% y un 85% en 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Participación colectiva en proyectos artísticos, culturales y cívicos, se realizaron 38 actividades de las 55 programadas, logrando un avance trimestral del 69.09% y un acumulado anual del 48.64%.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Realización de actividades para el fomento de la pluralidad de la identidad social y cultural, se realizaron 2 de las 3 actividades programas, con un alcance trimestral de 66.67% y anual de 69.23%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en el Teatro de la Ciudad realizadas, se realizaron 111 superando las 25 programadas, representando un avance trimestral del 444.00% y un acumulado anual del 294.74%.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Realización del Carnaval de Cancún, no programado para este trimestre.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Desarrollo de Infraestructura artística y cultural, debido a la operatividad y presupuesto del Instituto no se realizaron actividades, teniendo un 0.00% trimestral y un acumulado anual de 10.53%.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6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0263623"/>
              </p:ext>
            </p:extLst>
          </p:nvPr>
        </p:nvGraphicFramePr>
        <p:xfrm>
          <a:off x="5359907" y="969188"/>
          <a:ext cx="6077714" cy="4806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5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932190" y="368467"/>
            <a:ext cx="1010055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B0F940F-85C1-172B-0525-BB315532C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704" y="1557685"/>
            <a:ext cx="3560752" cy="231727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5B5E37F-9BC1-0BCE-8C45-615A8AD28C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1" y="3984172"/>
            <a:ext cx="4448297" cy="250536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B4A58F3-04D4-98B3-2B50-0355756413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1975" y="1483899"/>
            <a:ext cx="4090773" cy="253116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0B20D63-5F0E-107D-843D-8952CB3330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4391" y="4121101"/>
            <a:ext cx="5421633" cy="2505999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15528E60-9850-FFBD-E7E5-2D2E350969B2}"/>
              </a:ext>
            </a:extLst>
          </p:cNvPr>
          <p:cNvSpPr txBox="1"/>
          <p:nvPr/>
        </p:nvSpPr>
        <p:spPr>
          <a:xfrm>
            <a:off x="2034074" y="1169144"/>
            <a:ext cx="2304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La Guelaguetza</a:t>
            </a:r>
            <a:endParaRPr lang="es-MX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EE222BD-C8A7-FB79-AB1B-FA16539BDB1E}"/>
              </a:ext>
            </a:extLst>
          </p:cNvPr>
          <p:cNvSpPr txBox="1"/>
          <p:nvPr/>
        </p:nvSpPr>
        <p:spPr>
          <a:xfrm>
            <a:off x="7231225" y="1066795"/>
            <a:ext cx="346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Feria Nacional del Maíz y </a:t>
            </a:r>
            <a:r>
              <a:rPr lang="es-ES" dirty="0" err="1"/>
              <a:t>Picaferia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25871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1260196" y="1231399"/>
            <a:ext cx="1619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Tardes de Baile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4943475" y="1231399"/>
            <a:ext cx="1784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Por Amor al Arte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8083412" y="1231399"/>
            <a:ext cx="3909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Los Domingos son de música en familia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8067106" y="3939757"/>
            <a:ext cx="3828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Los Domingos son de teatro en familia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4927092" y="3938385"/>
            <a:ext cx="188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Noches Caribeñas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528" y="1600731"/>
            <a:ext cx="3425019" cy="228334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605C992-A0B5-3798-D466-1902ADA23E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7528" y="4309089"/>
            <a:ext cx="3321161" cy="221008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B458145-953C-C97D-F3FE-7B6538B23A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5729" y="1600731"/>
            <a:ext cx="3406975" cy="227245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9DDC1EB-FF15-4590-55B0-0EFA71A0F6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345" y="1761262"/>
            <a:ext cx="3838991" cy="4688102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A860D41-03F0-FA69-CABF-1A21929C6C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5729" y="4263797"/>
            <a:ext cx="3396789" cy="227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934340" y="229115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11" y="783113"/>
            <a:ext cx="11827265" cy="103641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673293" y="1137078"/>
            <a:ext cx="2795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Foro de la Infancia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4676591" y="3687319"/>
            <a:ext cx="1854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Música en el 8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8639074" y="1321744"/>
            <a:ext cx="158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Café con letras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76221B9-6B98-F411-0F85-2B3EB644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90" y="1520891"/>
            <a:ext cx="3533065" cy="235109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8EF54DF-A24E-670A-914E-631D017424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5410" y="1691076"/>
            <a:ext cx="3810000" cy="254127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52F1C9F2-5F07-BE46-19E2-21CABBDC18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8628" y="4062664"/>
            <a:ext cx="3810000" cy="254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74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4301498" y="3255936"/>
            <a:ext cx="31614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Compañías municipales de coro, teatro y ballet folclórico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21EA0AB-37E1-E8B6-72BA-C43D7BC29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9275" y="4040766"/>
            <a:ext cx="3845150" cy="268559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0CDFBE2-A051-393A-EBB8-256862F1C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1888" y="1230505"/>
            <a:ext cx="3845150" cy="2639107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F25D9E67-DE4F-238C-7808-BD481853AE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964" y="1325019"/>
            <a:ext cx="3712973" cy="247376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B0E92BE1-774F-5D30-5AD4-E4569034F4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141" y="4040766"/>
            <a:ext cx="3580796" cy="268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360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7331</TotalTime>
  <Words>906</Words>
  <Application>Microsoft Office PowerPoint</Application>
  <PresentationFormat>Panorámica</PresentationFormat>
  <Paragraphs>177</Paragraphs>
  <Slides>14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usuario</cp:lastModifiedBy>
  <cp:revision>333</cp:revision>
  <cp:lastPrinted>2025-06-09T14:49:17Z</cp:lastPrinted>
  <dcterms:created xsi:type="dcterms:W3CDTF">2021-04-16T16:11:05Z</dcterms:created>
  <dcterms:modified xsi:type="dcterms:W3CDTF">2025-10-24T14:34:23Z</dcterms:modified>
</cp:coreProperties>
</file>